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9" r:id="rId4"/>
    <p:sldId id="257" r:id="rId5"/>
    <p:sldId id="262" r:id="rId6"/>
    <p:sldId id="263" r:id="rId7"/>
    <p:sldId id="264" r:id="rId8"/>
    <p:sldId id="267" r:id="rId9"/>
    <p:sldId id="269" r:id="rId10"/>
    <p:sldId id="270" r:id="rId11"/>
    <p:sldId id="265" r:id="rId12"/>
    <p:sldId id="266" r:id="rId13"/>
    <p:sldId id="271"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98" d="100"/>
          <a:sy n="98" d="100"/>
        </p:scale>
        <p:origin x="-1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C712AD-E577-3607-1E87-81E57A9FAAB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E9B87BC-1EA1-B834-FB9D-DFE406C70F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04EA358-36E3-8766-B762-1C633C2EA066}"/>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CFF452E7-F73F-9D71-2512-45928FEBF4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CFD4C96-A7AB-8050-E2DA-7FCD23DDC2B1}"/>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102569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0BD992-0A3C-81D7-C828-61EEE08693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F8635AD-D7C1-706B-584C-279694314F1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D400F2B-1F91-DD79-C3C2-1865DD604FB0}"/>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98DCB5DF-5668-F6EF-0551-F8ABCBCB34A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FC8FB1A-55D4-A255-3CD4-D4DECDABBA41}"/>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137118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9B243A7-534C-3674-C30D-7E3CF288575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260B4A6-2B90-089D-AA53-619FA464AC4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F36D86B-37BE-60A4-2B54-24046ED2132E}"/>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812B0DE6-5DA1-3A36-AE22-1C6C46C1C8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F125C7B-F710-F7A7-24D1-853E87BE77E6}"/>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96348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93C8CF-C1F9-EA0E-2872-125167A3C5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D8D94E1-50A0-0497-F6B4-70FAF265DF2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171A3F6-FD73-1058-5E45-EE50632D675B}"/>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9050CD21-DF79-7FA3-1085-C2A03B10E53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A33F582-F360-20F6-CD40-1F73B3792D5D}"/>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52444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A4FF0D-EE37-A936-D341-6E86715D79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33F1EA4-C27C-58BA-C56F-A8C938E755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FC88E1A-33E9-771D-E377-03B0278BBD4A}"/>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ED221D7B-9FE4-4548-4FAE-DE27D924C40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456F980-FCBD-E139-0453-37A00266E016}"/>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87811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4B2C5-8D76-4ACE-24CD-8EF9DF49636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BD30CCD-81BC-6895-3F1B-BA7B86A0473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7F8036E-2A6D-876B-E6E9-CDAB9FBBCC8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8C6BDF5-2975-C092-B001-6D44E1FEE6E6}"/>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6" name="Marcador de pie de página 5">
            <a:extLst>
              <a:ext uri="{FF2B5EF4-FFF2-40B4-BE49-F238E27FC236}">
                <a16:creationId xmlns:a16="http://schemas.microsoft.com/office/drawing/2014/main" id="{A5690558-4B56-BBC1-516F-FC7382E000D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702AA35-7F9B-7BF1-E7C7-D2F352D73243}"/>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0403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DB9581-3CAD-6BD0-1A3F-103CF991416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7B0ABC4-444D-816E-73BC-696312791D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A8D5702-29F4-47D1-8B86-003383504D0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A9E858C-AC92-F9D0-3E7F-306E24DCE8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500F08A-F8C2-9449-0C96-3649118D9B6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C7F079A-FF96-6559-CB49-CCF34B02D16F}"/>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8" name="Marcador de pie de página 7">
            <a:extLst>
              <a:ext uri="{FF2B5EF4-FFF2-40B4-BE49-F238E27FC236}">
                <a16:creationId xmlns:a16="http://schemas.microsoft.com/office/drawing/2014/main" id="{96C8F014-3954-CD16-5AE4-227540CE122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902374A-15B9-10EE-3123-AB4071E2538C}"/>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08093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2E853-D483-0AE4-385A-CCD300B188D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B4E1E988-5A33-1074-8D16-165B08FD804D}"/>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4" name="Marcador de pie de página 3">
            <a:extLst>
              <a:ext uri="{FF2B5EF4-FFF2-40B4-BE49-F238E27FC236}">
                <a16:creationId xmlns:a16="http://schemas.microsoft.com/office/drawing/2014/main" id="{16FFE0EE-55D8-C47A-133F-D8F9A629321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921D5B4-EA2F-C3F4-0950-49554B588882}"/>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317438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EA7DD54-1D96-B9E6-FB2D-7A69E587A8F5}"/>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3" name="Marcador de pie de página 2">
            <a:extLst>
              <a:ext uri="{FF2B5EF4-FFF2-40B4-BE49-F238E27FC236}">
                <a16:creationId xmlns:a16="http://schemas.microsoft.com/office/drawing/2014/main" id="{8B28BC76-58C4-7B4E-BFE2-B56569DC558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06B9F9D1-7FAB-7D8E-97E5-55D5B08F3BFA}"/>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124337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8BA1C-4FC8-8483-28B6-DFD0F134E10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03BD4AB-6FBC-B02D-5854-B17A33A6C9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18CE0D9-D13F-3187-457B-4F743C1B5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6B7FB07-4F62-5F63-4419-531A3C55FC55}"/>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6" name="Marcador de pie de página 5">
            <a:extLst>
              <a:ext uri="{FF2B5EF4-FFF2-40B4-BE49-F238E27FC236}">
                <a16:creationId xmlns:a16="http://schemas.microsoft.com/office/drawing/2014/main" id="{C9285161-ED98-B201-E4D8-7729BFAE077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9FA992B-75A4-7EE6-5246-E8F0283EB738}"/>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8513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A195E-2EB3-9529-78C2-6F3D114CB1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E7CEEB8-ECEE-7F1E-21D1-CE79FE4F22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85FF860A-F0BF-D096-58ED-58A816179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095A245-E378-1B51-D95A-68FB68A69F5A}"/>
              </a:ext>
            </a:extLst>
          </p:cNvPr>
          <p:cNvSpPr>
            <a:spLocks noGrp="1"/>
          </p:cNvSpPr>
          <p:nvPr>
            <p:ph type="dt" sz="half" idx="10"/>
          </p:nvPr>
        </p:nvSpPr>
        <p:spPr/>
        <p:txBody>
          <a:bodyPr/>
          <a:lstStyle/>
          <a:p>
            <a:fld id="{1F440697-925F-480D-9BF0-09CDD5B2D855}" type="datetimeFigureOut">
              <a:rPr lang="es-MX" smtClean="0"/>
              <a:t>31/10/2024</a:t>
            </a:fld>
            <a:endParaRPr lang="es-MX"/>
          </a:p>
        </p:txBody>
      </p:sp>
      <p:sp>
        <p:nvSpPr>
          <p:cNvPr id="6" name="Marcador de pie de página 5">
            <a:extLst>
              <a:ext uri="{FF2B5EF4-FFF2-40B4-BE49-F238E27FC236}">
                <a16:creationId xmlns:a16="http://schemas.microsoft.com/office/drawing/2014/main" id="{1B8C877A-2A3B-F24F-0B6A-66E6467703D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ADD2998-7467-0A39-1DA5-A98EF35DCEB3}"/>
              </a:ext>
            </a:extLst>
          </p:cNvPr>
          <p:cNvSpPr>
            <a:spLocks noGrp="1"/>
          </p:cNvSpPr>
          <p:nvPr>
            <p:ph type="sldNum" sz="quarter" idx="12"/>
          </p:nvPr>
        </p:nvSpPr>
        <p:spPr/>
        <p:txBody>
          <a:bodyPr/>
          <a:lstStyle/>
          <a:p>
            <a:fld id="{1AD5D655-6A87-4ED1-A8E8-700A7B5CC71E}" type="slidenum">
              <a:rPr lang="es-MX" smtClean="0"/>
              <a:t>‹Nº›</a:t>
            </a:fld>
            <a:endParaRPr lang="es-MX"/>
          </a:p>
        </p:txBody>
      </p:sp>
    </p:spTree>
    <p:extLst>
      <p:ext uri="{BB962C8B-B14F-4D97-AF65-F5344CB8AC3E}">
        <p14:creationId xmlns:p14="http://schemas.microsoft.com/office/powerpoint/2010/main" val="2464965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676780D-8AFB-9091-5242-40C033CEA5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3D190B7-02AA-D4C9-1F2B-5F5B68B56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98D2834-3EC5-F1A1-B7A2-32C00FD8A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40697-925F-480D-9BF0-09CDD5B2D855}" type="datetimeFigureOut">
              <a:rPr lang="es-MX" smtClean="0"/>
              <a:t>31/10/2024</a:t>
            </a:fld>
            <a:endParaRPr lang="es-MX"/>
          </a:p>
        </p:txBody>
      </p:sp>
      <p:sp>
        <p:nvSpPr>
          <p:cNvPr id="5" name="Marcador de pie de página 4">
            <a:extLst>
              <a:ext uri="{FF2B5EF4-FFF2-40B4-BE49-F238E27FC236}">
                <a16:creationId xmlns:a16="http://schemas.microsoft.com/office/drawing/2014/main" id="{B82FC2E8-08EE-2503-5F70-07D2AF117D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08D5503-1C74-5D0E-A272-B5AB4146E1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5D655-6A87-4ED1-A8E8-700A7B5CC71E}" type="slidenum">
              <a:rPr lang="es-MX" smtClean="0"/>
              <a:t>‹Nº›</a:t>
            </a:fld>
            <a:endParaRPr lang="es-MX"/>
          </a:p>
        </p:txBody>
      </p:sp>
    </p:spTree>
    <p:extLst>
      <p:ext uri="{BB962C8B-B14F-4D97-AF65-F5344CB8AC3E}">
        <p14:creationId xmlns:p14="http://schemas.microsoft.com/office/powerpoint/2010/main" val="2277235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47820C-F50C-D7D6-EB9E-87A5FE0A047B}"/>
              </a:ext>
            </a:extLst>
          </p:cNvPr>
          <p:cNvSpPr>
            <a:spLocks noGrp="1"/>
          </p:cNvSpPr>
          <p:nvPr>
            <p:ph type="ctrTitle"/>
          </p:nvPr>
        </p:nvSpPr>
        <p:spPr>
          <a:xfrm>
            <a:off x="1524000" y="1972292"/>
            <a:ext cx="9144000" cy="2387600"/>
          </a:xfrm>
        </p:spPr>
        <p:txBody>
          <a:bodyPr/>
          <a:lstStyle/>
          <a:p>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ES" sz="1800" b="0" i="0" u="none" strike="noStrike" baseline="0" dirty="0">
                <a:solidFill>
                  <a:srgbClr val="000000"/>
                </a:solidFill>
                <a:latin typeface="Arial" panose="020B0604020202020204" pitchFamily="34" charset="0"/>
              </a:rPr>
              <a:t> </a:t>
            </a:r>
            <a:r>
              <a:rPr lang="es-ES" sz="5400" b="1" i="0" u="none" strike="noStrike" baseline="0" dirty="0">
                <a:solidFill>
                  <a:srgbClr val="000000"/>
                </a:solidFill>
                <a:latin typeface="Arial" panose="020B0604020202020204" pitchFamily="34" charset="0"/>
              </a:rPr>
              <a:t>CUADRO DE MANDO INTEGRAL DE MOVITEL</a:t>
            </a:r>
            <a:endParaRPr lang="es-MX" dirty="0"/>
          </a:p>
        </p:txBody>
      </p:sp>
      <p:sp>
        <p:nvSpPr>
          <p:cNvPr id="3" name="Subtítulo 2">
            <a:extLst>
              <a:ext uri="{FF2B5EF4-FFF2-40B4-BE49-F238E27FC236}">
                <a16:creationId xmlns:a16="http://schemas.microsoft.com/office/drawing/2014/main" id="{F02AD4E7-54E0-3BB1-3D36-49212E365D41}"/>
              </a:ext>
            </a:extLst>
          </p:cNvPr>
          <p:cNvSpPr>
            <a:spLocks noGrp="1"/>
          </p:cNvSpPr>
          <p:nvPr>
            <p:ph type="subTitle" idx="1"/>
          </p:nvPr>
        </p:nvSpPr>
        <p:spPr>
          <a:xfrm>
            <a:off x="1524000" y="4010025"/>
            <a:ext cx="9144000" cy="1655762"/>
          </a:xfrm>
        </p:spPr>
        <p:txBody>
          <a:bodyPr/>
          <a:lstStyle/>
          <a:p>
            <a:pPr algn="l"/>
            <a:endParaRPr lang="es-MX" sz="1800" b="0" i="0" u="none" strike="noStrike" baseline="0" dirty="0">
              <a:solidFill>
                <a:srgbClr val="000000"/>
              </a:solidFill>
              <a:latin typeface="Arial" panose="020B0604020202020204" pitchFamily="34" charset="0"/>
            </a:endParaRPr>
          </a:p>
          <a:p>
            <a:r>
              <a:rPr lang="es-MX" b="0" i="0" u="none" strike="noStrike" baseline="0" dirty="0">
                <a:solidFill>
                  <a:srgbClr val="000000"/>
                </a:solidFill>
                <a:latin typeface="Arial" panose="020B0604020202020204" pitchFamily="34" charset="0"/>
              </a:rPr>
              <a:t> </a:t>
            </a:r>
            <a:r>
              <a:rPr lang="es-MX" b="1" i="0" u="none" strike="noStrike" baseline="0" dirty="0">
                <a:solidFill>
                  <a:srgbClr val="000000"/>
                </a:solidFill>
                <a:latin typeface="Arial" panose="020B0604020202020204" pitchFamily="34" charset="0"/>
              </a:rPr>
              <a:t>(CONCURSO SOMOV DE SOLUCIONES CIENTIFICO TECNICAS 2024)</a:t>
            </a:r>
            <a:endParaRPr lang="es-MX" sz="3200" dirty="0"/>
          </a:p>
        </p:txBody>
      </p:sp>
      <p:sp>
        <p:nvSpPr>
          <p:cNvPr id="4" name="CuadroTexto 3">
            <a:extLst>
              <a:ext uri="{FF2B5EF4-FFF2-40B4-BE49-F238E27FC236}">
                <a16:creationId xmlns:a16="http://schemas.microsoft.com/office/drawing/2014/main" id="{06D1538D-5FA7-07ED-41C6-525879B33772}"/>
              </a:ext>
            </a:extLst>
          </p:cNvPr>
          <p:cNvSpPr txBox="1"/>
          <p:nvPr/>
        </p:nvSpPr>
        <p:spPr>
          <a:xfrm>
            <a:off x="2987681" y="5912285"/>
            <a:ext cx="6216638" cy="400110"/>
          </a:xfrm>
          <a:prstGeom prst="rect">
            <a:avLst/>
          </a:prstGeom>
          <a:noFill/>
        </p:spPr>
        <p:txBody>
          <a:bodyPr wrap="none" rtlCol="0">
            <a:spAutoFit/>
          </a:bodyPr>
          <a:lstStyle/>
          <a:p>
            <a:r>
              <a:rPr lang="es-ES" sz="2000" b="1" dirty="0" err="1"/>
              <a:t>Msc</a:t>
            </a:r>
            <a:r>
              <a:rPr lang="es-ES" sz="2000" b="1" dirty="0"/>
              <a:t>. Nicolás Albelo Suárez – Director de Capital Humano</a:t>
            </a:r>
            <a:endParaRPr lang="es-MX" sz="2000" b="1" dirty="0"/>
          </a:p>
        </p:txBody>
      </p:sp>
      <p:pic>
        <p:nvPicPr>
          <p:cNvPr id="6" name="Imagen 5">
            <a:extLst>
              <a:ext uri="{FF2B5EF4-FFF2-40B4-BE49-F238E27FC236}">
                <a16:creationId xmlns:a16="http://schemas.microsoft.com/office/drawing/2014/main" id="{6CB3F2F8-4128-176C-E4B5-A5AB096786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612" y="-450059"/>
            <a:ext cx="3712256" cy="4081802"/>
          </a:xfrm>
          <a:prstGeom prst="rect">
            <a:avLst/>
          </a:prstGeom>
        </p:spPr>
      </p:pic>
    </p:spTree>
    <p:extLst>
      <p:ext uri="{BB962C8B-B14F-4D97-AF65-F5344CB8AC3E}">
        <p14:creationId xmlns:p14="http://schemas.microsoft.com/office/powerpoint/2010/main" val="1599858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122CD-6232-5A06-CF6B-96BA623ADD53}"/>
              </a:ext>
            </a:extLst>
          </p:cNvPr>
          <p:cNvSpPr>
            <a:spLocks noGrp="1"/>
          </p:cNvSpPr>
          <p:nvPr>
            <p:ph type="title"/>
          </p:nvPr>
        </p:nvSpPr>
        <p:spPr>
          <a:xfrm>
            <a:off x="0" y="18255"/>
            <a:ext cx="12192000" cy="833515"/>
          </a:xfrm>
          <a:solidFill>
            <a:schemeClr val="accent5">
              <a:lumMod val="60000"/>
              <a:lumOff val="40000"/>
            </a:schemeClr>
          </a:solidFill>
        </p:spPr>
        <p:txBody>
          <a:bodyPr>
            <a:normAutofit/>
          </a:bodyPr>
          <a:lstStyle/>
          <a:p>
            <a:r>
              <a:rPr lang="es-ES" sz="4000" b="1" dirty="0">
                <a:solidFill>
                  <a:srgbClr val="000000"/>
                </a:solidFill>
                <a:latin typeface="Arial" panose="020B0604020202020204" pitchFamily="34" charset="0"/>
              </a:rPr>
              <a:t>Aspectos positivos que ofrece el CMI diseñado </a:t>
            </a:r>
            <a:endParaRPr lang="es-MX" sz="4000" b="1" dirty="0">
              <a:solidFill>
                <a:srgbClr val="000000"/>
              </a:solidFill>
              <a:latin typeface="Arial" panose="020B0604020202020204" pitchFamily="34" charset="0"/>
            </a:endParaRPr>
          </a:p>
        </p:txBody>
      </p:sp>
      <p:sp>
        <p:nvSpPr>
          <p:cNvPr id="3" name="Marcador de contenido 2">
            <a:extLst>
              <a:ext uri="{FF2B5EF4-FFF2-40B4-BE49-F238E27FC236}">
                <a16:creationId xmlns:a16="http://schemas.microsoft.com/office/drawing/2014/main" id="{798BBA33-A0AA-F16E-D4B4-6D7F07BF2AA8}"/>
              </a:ext>
            </a:extLst>
          </p:cNvPr>
          <p:cNvSpPr>
            <a:spLocks noGrp="1"/>
          </p:cNvSpPr>
          <p:nvPr>
            <p:ph idx="1"/>
          </p:nvPr>
        </p:nvSpPr>
        <p:spPr>
          <a:xfrm>
            <a:off x="187890" y="1127342"/>
            <a:ext cx="11761940" cy="5486400"/>
          </a:xfrm>
        </p:spPr>
        <p:txBody>
          <a:bodyPr>
            <a:normAutofit fontScale="92500" lnSpcReduction="20000"/>
          </a:bodyPr>
          <a:lstStyle/>
          <a:p>
            <a:pPr algn="l"/>
            <a:endParaRPr lang="es-MX" sz="1800" b="0" i="0" u="none" strike="noStrike" baseline="0" dirty="0">
              <a:solidFill>
                <a:srgbClr val="000000"/>
              </a:solidFill>
              <a:latin typeface="Arial" panose="020B0604020202020204" pitchFamily="34" charset="0"/>
            </a:endParaRPr>
          </a:p>
          <a:p>
            <a:r>
              <a:rPr lang="es-ES" sz="2600" b="1" i="0" u="none" strike="noStrike" baseline="0" dirty="0">
                <a:solidFill>
                  <a:srgbClr val="000000"/>
                </a:solidFill>
                <a:latin typeface="Arial" panose="020B0604020202020204" pitchFamily="34" charset="0"/>
              </a:rPr>
              <a:t>La integración </a:t>
            </a:r>
            <a:r>
              <a:rPr lang="es-ES" sz="2600" b="0" i="0" u="none" strike="noStrike" baseline="0" dirty="0">
                <a:solidFill>
                  <a:srgbClr val="000000"/>
                </a:solidFill>
                <a:latin typeface="Arial" panose="020B0604020202020204" pitchFamily="34" charset="0"/>
              </a:rPr>
              <a:t>en un solo fichero y tablas de todos los indicadores claves de la empresa, a partir de las maquetas empleadas del plan anual de la empresa. </a:t>
            </a:r>
          </a:p>
          <a:p>
            <a:r>
              <a:rPr lang="es-ES" sz="2600" b="1" i="0" u="none" strike="noStrike" baseline="0" dirty="0">
                <a:solidFill>
                  <a:srgbClr val="000000"/>
                </a:solidFill>
                <a:latin typeface="Arial" panose="020B0604020202020204" pitchFamily="34" charset="0"/>
              </a:rPr>
              <a:t>La automatización </a:t>
            </a:r>
            <a:r>
              <a:rPr lang="es-ES" sz="2600" b="0" i="0" u="none" strike="noStrike" baseline="0" dirty="0">
                <a:solidFill>
                  <a:srgbClr val="000000"/>
                </a:solidFill>
                <a:latin typeface="Arial" panose="020B0604020202020204" pitchFamily="34" charset="0"/>
              </a:rPr>
              <a:t>eficiente de los cálculos e interrelación entre los indicadores cuantitativos y cualitativos que se emplean, los gráficos y tablas. </a:t>
            </a:r>
          </a:p>
          <a:p>
            <a:r>
              <a:rPr lang="es-ES" sz="2600" b="1" i="0" u="none" strike="noStrike" baseline="0" dirty="0">
                <a:solidFill>
                  <a:srgbClr val="000000"/>
                </a:solidFill>
                <a:latin typeface="Arial" panose="020B0604020202020204" pitchFamily="34" charset="0"/>
              </a:rPr>
              <a:t>La gestión proactiva </a:t>
            </a:r>
            <a:r>
              <a:rPr lang="es-ES" sz="2600" b="0" i="0" u="none" strike="noStrike" baseline="0" dirty="0">
                <a:solidFill>
                  <a:srgbClr val="000000"/>
                </a:solidFill>
                <a:latin typeface="Arial" panose="020B0604020202020204" pitchFamily="34" charset="0"/>
              </a:rPr>
              <a:t>que permite el acceso a la información empresarial en tiempo real o estimada sin y se puede actuar proactivamente e incidir en los resultados del mes y el año. </a:t>
            </a:r>
          </a:p>
          <a:p>
            <a:r>
              <a:rPr lang="es-ES" sz="2600" b="1" i="0" u="none" strike="noStrike" baseline="0" dirty="0">
                <a:solidFill>
                  <a:srgbClr val="000000"/>
                </a:solidFill>
                <a:latin typeface="Arial" panose="020B0604020202020204" pitchFamily="34" charset="0"/>
              </a:rPr>
              <a:t>El conocimiento y dominio del Software </a:t>
            </a:r>
            <a:r>
              <a:rPr lang="es-ES" sz="2600" b="0" i="0" u="none" strike="noStrike" baseline="0" dirty="0">
                <a:solidFill>
                  <a:srgbClr val="000000"/>
                </a:solidFill>
                <a:latin typeface="Arial" panose="020B0604020202020204" pitchFamily="34" charset="0"/>
              </a:rPr>
              <a:t>por estar soportado en Microsoft Excel facilita la visualización de datos y alertas en los indicadores utilizando los colores del semáforo, además de poder profundizar realizando otros cálculos, tablas más específicas o resumidas y gráficos que se deseen. </a:t>
            </a:r>
          </a:p>
          <a:p>
            <a:r>
              <a:rPr lang="es-ES" sz="2600" b="1" i="0" u="none" strike="noStrike" baseline="0" dirty="0">
                <a:solidFill>
                  <a:srgbClr val="000000"/>
                </a:solidFill>
                <a:latin typeface="Arial" panose="020B0604020202020204" pitchFamily="34" charset="0"/>
              </a:rPr>
              <a:t>La eficiencia </a:t>
            </a:r>
            <a:r>
              <a:rPr lang="es-ES" sz="2600" b="0" i="0" u="none" strike="noStrike" baseline="0" dirty="0">
                <a:solidFill>
                  <a:srgbClr val="000000"/>
                </a:solidFill>
                <a:latin typeface="Arial" panose="020B0604020202020204" pitchFamily="34" charset="0"/>
              </a:rPr>
              <a:t>que se logra con el aumento de la productividad, mayor rendimiento en el trabajo, establece cooperación entre las direcciones, ahorros considerables de tiempo la disminución errores.</a:t>
            </a:r>
          </a:p>
          <a:p>
            <a:r>
              <a:rPr lang="es-ES" sz="2600" b="1" i="0" u="none" strike="noStrike" baseline="0" dirty="0">
                <a:solidFill>
                  <a:srgbClr val="000000"/>
                </a:solidFill>
                <a:latin typeface="Arial" panose="020B0604020202020204" pitchFamily="34" charset="0"/>
              </a:rPr>
              <a:t>La mejor capacidad y calidad </a:t>
            </a:r>
            <a:r>
              <a:rPr lang="es-ES" sz="2600" b="0" i="0" u="none" strike="noStrike" baseline="0" dirty="0">
                <a:solidFill>
                  <a:srgbClr val="000000"/>
                </a:solidFill>
                <a:latin typeface="Arial" panose="020B0604020202020204" pitchFamily="34" charset="0"/>
              </a:rPr>
              <a:t>de los análisis y estimaciones, minimizando errores y permitiendo comentarios automatizados y más profesionales. </a:t>
            </a:r>
          </a:p>
          <a:p>
            <a:endParaRPr lang="es-MX" dirty="0"/>
          </a:p>
        </p:txBody>
      </p:sp>
    </p:spTree>
    <p:extLst>
      <p:ext uri="{BB962C8B-B14F-4D97-AF65-F5344CB8AC3E}">
        <p14:creationId xmlns:p14="http://schemas.microsoft.com/office/powerpoint/2010/main" val="244089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D810AC-5E9F-5738-CC04-838E1C39FFDA}"/>
              </a:ext>
            </a:extLst>
          </p:cNvPr>
          <p:cNvSpPr>
            <a:spLocks noGrp="1"/>
          </p:cNvSpPr>
          <p:nvPr>
            <p:ph type="title"/>
          </p:nvPr>
        </p:nvSpPr>
        <p:spPr>
          <a:xfrm>
            <a:off x="0" y="0"/>
            <a:ext cx="12192000" cy="687061"/>
          </a:xfrm>
          <a:solidFill>
            <a:schemeClr val="accent4">
              <a:lumMod val="60000"/>
              <a:lumOff val="40000"/>
            </a:schemeClr>
          </a:solidFill>
        </p:spPr>
        <p:txBody>
          <a:bodyPr>
            <a:normAutofit fontScale="90000"/>
          </a:bodyPr>
          <a:lstStyle/>
          <a:p>
            <a:r>
              <a:rPr lang="es-MX" sz="4400" b="1" i="0" u="none" strike="noStrike" baseline="0" dirty="0">
                <a:solidFill>
                  <a:srgbClr val="000000"/>
                </a:solidFill>
                <a:latin typeface="Arial" panose="020B0604020202020204" pitchFamily="34" charset="0"/>
              </a:rPr>
              <a:t>CONCLUSIONES</a:t>
            </a:r>
            <a:endParaRPr lang="es-MX" dirty="0"/>
          </a:p>
        </p:txBody>
      </p:sp>
      <p:sp>
        <p:nvSpPr>
          <p:cNvPr id="3" name="Marcador de contenido 2">
            <a:extLst>
              <a:ext uri="{FF2B5EF4-FFF2-40B4-BE49-F238E27FC236}">
                <a16:creationId xmlns:a16="http://schemas.microsoft.com/office/drawing/2014/main" id="{FFBB14E1-789E-43E3-2A2A-C7A700BFC5EB}"/>
              </a:ext>
            </a:extLst>
          </p:cNvPr>
          <p:cNvSpPr>
            <a:spLocks noGrp="1"/>
          </p:cNvSpPr>
          <p:nvPr>
            <p:ph idx="1"/>
          </p:nvPr>
        </p:nvSpPr>
        <p:spPr>
          <a:xfrm>
            <a:off x="265135" y="1417311"/>
            <a:ext cx="11311003" cy="5440689"/>
          </a:xfrm>
        </p:spPr>
        <p:txBody>
          <a:bodyPr>
            <a:normAutofit/>
          </a:bodyPr>
          <a:lstStyle/>
          <a:p>
            <a:pPr marL="0" indent="0">
              <a:buNone/>
            </a:pPr>
            <a:r>
              <a:rPr lang="es-MX" sz="1800" b="1" i="0" u="none" strike="noStrike" baseline="0" dirty="0">
                <a:solidFill>
                  <a:srgbClr val="000000"/>
                </a:solidFill>
                <a:latin typeface="Arial" panose="020B0604020202020204" pitchFamily="34" charset="0"/>
              </a:rPr>
              <a:t> </a:t>
            </a:r>
            <a:endParaRPr lang="es-MX" sz="1800" b="0" i="0" u="none" strike="noStrike" baseline="0" dirty="0">
              <a:solidFill>
                <a:srgbClr val="000000"/>
              </a:solidFill>
              <a:latin typeface="Arial" panose="020B0604020202020204" pitchFamily="34" charset="0"/>
            </a:endParaRPr>
          </a:p>
          <a:p>
            <a:r>
              <a:rPr lang="es-ES" sz="2400" b="0" i="0" u="none" strike="noStrike" dirty="0">
                <a:solidFill>
                  <a:srgbClr val="000000"/>
                </a:solidFill>
                <a:latin typeface="Arial" panose="020B0604020202020204" pitchFamily="34" charset="0"/>
              </a:rPr>
              <a:t>1. Desde finales del siglo pasado el </a:t>
            </a:r>
            <a:r>
              <a:rPr lang="es-ES" sz="2400" b="0" i="0" u="none" strike="noStrike" dirty="0" err="1">
                <a:solidFill>
                  <a:srgbClr val="000000"/>
                </a:solidFill>
                <a:latin typeface="Arial" panose="020B0604020202020204" pitchFamily="34" charset="0"/>
              </a:rPr>
              <a:t>Balanced</a:t>
            </a:r>
            <a:r>
              <a:rPr lang="es-ES" sz="2400" b="0" i="0" u="none" strike="noStrike" dirty="0">
                <a:solidFill>
                  <a:srgbClr val="000000"/>
                </a:solidFill>
                <a:latin typeface="Arial" panose="020B0604020202020204" pitchFamily="34" charset="0"/>
              </a:rPr>
              <a:t> </a:t>
            </a:r>
            <a:r>
              <a:rPr lang="es-ES" sz="2400" b="0" i="0" u="none" strike="noStrike" dirty="0" err="1">
                <a:solidFill>
                  <a:srgbClr val="000000"/>
                </a:solidFill>
                <a:latin typeface="Arial" panose="020B0604020202020204" pitchFamily="34" charset="0"/>
              </a:rPr>
              <a:t>Scorecard</a:t>
            </a:r>
            <a:r>
              <a:rPr lang="es-ES" sz="2400" b="0" i="0" u="none" strike="noStrike" dirty="0">
                <a:solidFill>
                  <a:srgbClr val="000000"/>
                </a:solidFill>
                <a:latin typeface="Arial" panose="020B0604020202020204" pitchFamily="34" charset="0"/>
              </a:rPr>
              <a:t> (BSC) nació como una nueva forma de medir el desempeño de las empresas, este rápidamente fue asumido por muchas empresas líderes y ha sido el pilar de los éxitos alcanzados en su gestión. </a:t>
            </a:r>
          </a:p>
          <a:p>
            <a:r>
              <a:rPr lang="es-ES" sz="2400" b="0" i="0" u="none" strike="noStrike" dirty="0">
                <a:solidFill>
                  <a:srgbClr val="000000"/>
                </a:solidFill>
                <a:latin typeface="Arial" panose="020B0604020202020204" pitchFamily="34" charset="0"/>
              </a:rPr>
              <a:t>2. Ya este CMI se ha implementado en MoviTel, su mayor empleo actualmente es en los cálculos de las cuantías salariales mensuales y las utilidades a distribuir trimestralmente, las estimaciones de los cierres y toma de decisiones de ingresos y gastos para cumplir con los principales indicadores del plan 2024. </a:t>
            </a:r>
          </a:p>
          <a:p>
            <a:r>
              <a:rPr lang="es-ES" sz="2400" b="0" i="0" u="none" strike="noStrike" dirty="0">
                <a:solidFill>
                  <a:srgbClr val="000000"/>
                </a:solidFill>
                <a:latin typeface="Arial" panose="020B0604020202020204" pitchFamily="34" charset="0"/>
              </a:rPr>
              <a:t>3. El CMI se ha enriquecido y perfeccionado constantemente y con este se cumplen los objetivos propuestos en este trabajo ya que es consultado regularmente por el Director General y convertido en una herramienta muy útil para que directores y especialistas de Contabilidad y Finanzas y </a:t>
            </a:r>
            <a:r>
              <a:rPr lang="es-ES" sz="2400" b="0" i="0" u="none" strike="noStrike" dirty="0" err="1">
                <a:solidFill>
                  <a:srgbClr val="000000"/>
                </a:solidFill>
                <a:latin typeface="Arial" panose="020B0604020202020204" pitchFamily="34" charset="0"/>
              </a:rPr>
              <a:t>y</a:t>
            </a:r>
            <a:r>
              <a:rPr lang="es-ES" sz="2400" b="0" i="0" u="none" strike="noStrike" dirty="0">
                <a:solidFill>
                  <a:srgbClr val="000000"/>
                </a:solidFill>
                <a:latin typeface="Arial" panose="020B0604020202020204" pitchFamily="34" charset="0"/>
              </a:rPr>
              <a:t> Recursos Humanos cumplan sus funciones con calidad y eficiencia. </a:t>
            </a:r>
            <a:endParaRPr lang="es-MX" sz="2400" dirty="0"/>
          </a:p>
        </p:txBody>
      </p:sp>
      <p:pic>
        <p:nvPicPr>
          <p:cNvPr id="5" name="Imagen 4">
            <a:extLst>
              <a:ext uri="{FF2B5EF4-FFF2-40B4-BE49-F238E27FC236}">
                <a16:creationId xmlns:a16="http://schemas.microsoft.com/office/drawing/2014/main" id="{2D12B623-8E55-A1A5-68F9-FF1E186AD6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7916" y="142994"/>
            <a:ext cx="1428949" cy="1428949"/>
          </a:xfrm>
          <a:prstGeom prst="rect">
            <a:avLst/>
          </a:prstGeom>
        </p:spPr>
      </p:pic>
    </p:spTree>
    <p:extLst>
      <p:ext uri="{BB962C8B-B14F-4D97-AF65-F5344CB8AC3E}">
        <p14:creationId xmlns:p14="http://schemas.microsoft.com/office/powerpoint/2010/main" val="250746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D810AC-5E9F-5738-CC04-838E1C39FFDA}"/>
              </a:ext>
            </a:extLst>
          </p:cNvPr>
          <p:cNvSpPr>
            <a:spLocks noGrp="1"/>
          </p:cNvSpPr>
          <p:nvPr>
            <p:ph type="title"/>
          </p:nvPr>
        </p:nvSpPr>
        <p:spPr>
          <a:xfrm>
            <a:off x="0" y="0"/>
            <a:ext cx="12192000" cy="687061"/>
          </a:xfrm>
          <a:solidFill>
            <a:schemeClr val="accent4">
              <a:lumMod val="60000"/>
              <a:lumOff val="40000"/>
            </a:schemeClr>
          </a:solidFill>
        </p:spPr>
        <p:txBody>
          <a:bodyPr>
            <a:normAutofit fontScale="90000"/>
          </a:bodyPr>
          <a:lstStyle/>
          <a:p>
            <a:r>
              <a:rPr lang="es-MX" sz="4400" b="1" i="0" u="none" strike="noStrike" baseline="0" dirty="0">
                <a:solidFill>
                  <a:srgbClr val="000000"/>
                </a:solidFill>
                <a:latin typeface="Arial" panose="020B0604020202020204" pitchFamily="34" charset="0"/>
              </a:rPr>
              <a:t>CONCLUSIONES</a:t>
            </a:r>
            <a:endParaRPr lang="es-MX" dirty="0"/>
          </a:p>
        </p:txBody>
      </p:sp>
      <p:sp>
        <p:nvSpPr>
          <p:cNvPr id="5" name="Marcador de contenido 4">
            <a:extLst>
              <a:ext uri="{FF2B5EF4-FFF2-40B4-BE49-F238E27FC236}">
                <a16:creationId xmlns:a16="http://schemas.microsoft.com/office/drawing/2014/main" id="{8464BC66-2FF3-1E9C-610C-0BB332F036BE}"/>
              </a:ext>
            </a:extLst>
          </p:cNvPr>
          <p:cNvSpPr>
            <a:spLocks noGrp="1"/>
          </p:cNvSpPr>
          <p:nvPr>
            <p:ph idx="1"/>
          </p:nvPr>
        </p:nvSpPr>
        <p:spPr>
          <a:xfrm>
            <a:off x="265135" y="1571943"/>
            <a:ext cx="11511418" cy="5348614"/>
          </a:xfrm>
        </p:spPr>
        <p:txBody>
          <a:bodyPr>
            <a:normAutofit/>
          </a:bodyPr>
          <a:lstStyle/>
          <a:p>
            <a:r>
              <a:rPr lang="es-ES" sz="2400" b="0" i="0" u="none" strike="noStrike" baseline="0" dirty="0">
                <a:solidFill>
                  <a:srgbClr val="000000"/>
                </a:solidFill>
                <a:latin typeface="Arial" panose="020B0604020202020204" pitchFamily="34" charset="0"/>
              </a:rPr>
              <a:t>4. Es muy flexible, las tablas, gráficos y análisis por factores de los indicadores que contine el CMI pueden personalizarse y adicionar otros que se deseen; también incorporar modelos esta-dísticos establecidos en el país donde se utilicen estos datos, también incluir nuevas hojas con otras informaciones o datos de Recursos Humanos, Económicos y Financieros que no contemplen las maquetas y vincular con esta hoja para poder realizar nuevos análisis y que los usuarios puedan visualizarlos de modo más amigable. </a:t>
            </a:r>
          </a:p>
          <a:p>
            <a:r>
              <a:rPr lang="es-ES" sz="2400" b="0" i="0" u="none" strike="noStrike" baseline="0" dirty="0">
                <a:solidFill>
                  <a:srgbClr val="000000"/>
                </a:solidFill>
                <a:latin typeface="Arial" panose="020B0604020202020204" pitchFamily="34" charset="0"/>
              </a:rPr>
              <a:t>5. Hay una frase muy conocida que sintetiza la importancia de las mediciones: “Si no puedes medirlo, no puedes controlarlo y si no puedes controlarlo no puedes gestionarlo¨.</a:t>
            </a:r>
            <a:endParaRPr lang="es-MX" sz="2400" b="0" i="0" u="none" strike="noStrike" baseline="0" dirty="0">
              <a:solidFill>
                <a:srgbClr val="000000"/>
              </a:solidFill>
              <a:latin typeface="Arial" panose="020B0604020202020204" pitchFamily="34" charset="0"/>
            </a:endParaRPr>
          </a:p>
          <a:p>
            <a:r>
              <a:rPr lang="es-ES" sz="2400" b="0" i="0" u="none" strike="noStrike" baseline="0" dirty="0">
                <a:solidFill>
                  <a:srgbClr val="000000"/>
                </a:solidFill>
                <a:latin typeface="Arial" panose="020B0604020202020204" pitchFamily="34" charset="0"/>
              </a:rPr>
              <a:t>6. Debemos reconocer y considerar el CMI como la herramienta que le dará soporte, pero estar claros de que no es el CMI que le brindará el éxito de la empresa, sino la claridad en su estrategia, la inteligencia, disciplina y motivación de su colectivo para alcanzarla. </a:t>
            </a:r>
            <a:endParaRPr lang="es-MX" sz="3600" dirty="0"/>
          </a:p>
        </p:txBody>
      </p:sp>
      <p:pic>
        <p:nvPicPr>
          <p:cNvPr id="6" name="Imagen 5">
            <a:extLst>
              <a:ext uri="{FF2B5EF4-FFF2-40B4-BE49-F238E27FC236}">
                <a16:creationId xmlns:a16="http://schemas.microsoft.com/office/drawing/2014/main" id="{96C672B1-EA65-7C67-E941-8C10E7AC29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7916" y="142994"/>
            <a:ext cx="1428949" cy="1428949"/>
          </a:xfrm>
          <a:prstGeom prst="rect">
            <a:avLst/>
          </a:prstGeom>
        </p:spPr>
      </p:pic>
    </p:spTree>
    <p:extLst>
      <p:ext uri="{BB962C8B-B14F-4D97-AF65-F5344CB8AC3E}">
        <p14:creationId xmlns:p14="http://schemas.microsoft.com/office/powerpoint/2010/main" val="569782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47820C-F50C-D7D6-EB9E-87A5FE0A047B}"/>
              </a:ext>
            </a:extLst>
          </p:cNvPr>
          <p:cNvSpPr>
            <a:spLocks noGrp="1"/>
          </p:cNvSpPr>
          <p:nvPr>
            <p:ph type="ctrTitle"/>
          </p:nvPr>
        </p:nvSpPr>
        <p:spPr>
          <a:xfrm>
            <a:off x="1686839" y="1761191"/>
            <a:ext cx="9144000" cy="2387600"/>
          </a:xfrm>
        </p:spPr>
        <p:txBody>
          <a:bodyPr/>
          <a:lstStyle/>
          <a:p>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ES" sz="1800" b="0" i="0" u="none" strike="noStrike" baseline="0" dirty="0">
                <a:solidFill>
                  <a:srgbClr val="000000"/>
                </a:solidFill>
                <a:latin typeface="Arial" panose="020B0604020202020204" pitchFamily="34" charset="0"/>
              </a:rPr>
              <a:t> </a:t>
            </a:r>
            <a:r>
              <a:rPr lang="es-ES" sz="5400" b="1" i="0" u="none" strike="noStrike" baseline="0" dirty="0">
                <a:solidFill>
                  <a:srgbClr val="000000"/>
                </a:solidFill>
                <a:latin typeface="Arial" panose="020B0604020202020204" pitchFamily="34" charset="0"/>
              </a:rPr>
              <a:t>CUADRO DE MANDO INTEGRAL DE MOVITEL</a:t>
            </a:r>
            <a:endParaRPr lang="es-MX" dirty="0"/>
          </a:p>
        </p:txBody>
      </p:sp>
      <p:sp>
        <p:nvSpPr>
          <p:cNvPr id="4" name="CuadroTexto 3">
            <a:extLst>
              <a:ext uri="{FF2B5EF4-FFF2-40B4-BE49-F238E27FC236}">
                <a16:creationId xmlns:a16="http://schemas.microsoft.com/office/drawing/2014/main" id="{06D1538D-5FA7-07ED-41C6-525879B33772}"/>
              </a:ext>
            </a:extLst>
          </p:cNvPr>
          <p:cNvSpPr txBox="1"/>
          <p:nvPr/>
        </p:nvSpPr>
        <p:spPr>
          <a:xfrm>
            <a:off x="3150520" y="5335527"/>
            <a:ext cx="6216638" cy="400110"/>
          </a:xfrm>
          <a:prstGeom prst="rect">
            <a:avLst/>
          </a:prstGeom>
          <a:noFill/>
        </p:spPr>
        <p:txBody>
          <a:bodyPr wrap="none" rtlCol="0">
            <a:spAutoFit/>
          </a:bodyPr>
          <a:lstStyle/>
          <a:p>
            <a:r>
              <a:rPr lang="es-ES" sz="2000" b="1" dirty="0" err="1"/>
              <a:t>Msc</a:t>
            </a:r>
            <a:r>
              <a:rPr lang="es-ES" sz="2000" b="1" dirty="0"/>
              <a:t>. Nicolás Albelo Suárez – Director de Capital Humano</a:t>
            </a:r>
            <a:endParaRPr lang="es-MX" sz="2000" b="1" dirty="0"/>
          </a:p>
        </p:txBody>
      </p:sp>
      <p:sp>
        <p:nvSpPr>
          <p:cNvPr id="5" name="Rectángulo 4">
            <a:extLst>
              <a:ext uri="{FF2B5EF4-FFF2-40B4-BE49-F238E27FC236}">
                <a16:creationId xmlns:a16="http://schemas.microsoft.com/office/drawing/2014/main" id="{C538EA27-A02B-4BAD-2C63-A1108E0BB188}"/>
              </a:ext>
            </a:extLst>
          </p:cNvPr>
          <p:cNvSpPr/>
          <p:nvPr/>
        </p:nvSpPr>
        <p:spPr>
          <a:xfrm>
            <a:off x="5533986" y="697175"/>
            <a:ext cx="1124027" cy="923330"/>
          </a:xfrm>
          <a:prstGeom prst="rect">
            <a:avLst/>
          </a:prstGeom>
          <a:noFill/>
        </p:spPr>
        <p:txBody>
          <a:bodyPr wrap="none" lIns="91440" tIns="45720" rIns="91440" bIns="45720">
            <a:spAutoFit/>
          </a:bodyPr>
          <a:lstStyle/>
          <a:p>
            <a:pPr algn="ctr"/>
            <a:r>
              <a:rPr lang="es-ES" sz="5400" b="0" cap="none" spc="0" dirty="0">
                <a:ln w="0"/>
                <a:solidFill>
                  <a:schemeClr val="accent1"/>
                </a:solidFill>
                <a:effectLst>
                  <a:outerShdw blurRad="38100" dist="25400" dir="5400000" algn="ctr" rotWithShape="0">
                    <a:srgbClr val="6E747A">
                      <a:alpha val="43000"/>
                    </a:srgbClr>
                  </a:outerShdw>
                </a:effectLst>
              </a:rPr>
              <a:t>FIN</a:t>
            </a:r>
          </a:p>
        </p:txBody>
      </p:sp>
      <p:sp>
        <p:nvSpPr>
          <p:cNvPr id="8" name="Flecha: hacia abajo 7">
            <a:extLst>
              <a:ext uri="{FF2B5EF4-FFF2-40B4-BE49-F238E27FC236}">
                <a16:creationId xmlns:a16="http://schemas.microsoft.com/office/drawing/2014/main" id="{F544E8DB-C0BE-CED3-A7DD-67D7681BD388}"/>
              </a:ext>
            </a:extLst>
          </p:cNvPr>
          <p:cNvSpPr/>
          <p:nvPr/>
        </p:nvSpPr>
        <p:spPr>
          <a:xfrm>
            <a:off x="9870510" y="5335527"/>
            <a:ext cx="2217106" cy="120305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b="1" dirty="0"/>
              <a:t>anexos</a:t>
            </a:r>
            <a:endParaRPr lang="es-MX" b="1" dirty="0"/>
          </a:p>
        </p:txBody>
      </p:sp>
    </p:spTree>
    <p:extLst>
      <p:ext uri="{BB962C8B-B14F-4D97-AF65-F5344CB8AC3E}">
        <p14:creationId xmlns:p14="http://schemas.microsoft.com/office/powerpoint/2010/main" val="421641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p:txBody>
          <a:bodyPr>
            <a:normAutofit fontScale="90000"/>
          </a:bodyPr>
          <a:lstStyle/>
          <a:p>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INTRODUCCIÓN</a:t>
            </a:r>
            <a:r>
              <a:rPr lang="es-MX" sz="1800" b="1" i="0" u="none" strike="noStrike" baseline="0" dirty="0">
                <a:solidFill>
                  <a:srgbClr val="000000"/>
                </a:solidFill>
                <a:latin typeface="Arial" panose="020B0604020202020204" pitchFamily="34" charset="0"/>
              </a:rPr>
              <a:t> </a:t>
            </a: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endParaRPr lang="es-MX" dirty="0"/>
          </a:p>
        </p:txBody>
      </p:sp>
      <p:sp>
        <p:nvSpPr>
          <p:cNvPr id="3" name="Marcador de contenido 2">
            <a:extLst>
              <a:ext uri="{FF2B5EF4-FFF2-40B4-BE49-F238E27FC236}">
                <a16:creationId xmlns:a16="http://schemas.microsoft.com/office/drawing/2014/main" id="{E99D47A9-7399-40E6-214F-088CBB4DE9D4}"/>
              </a:ext>
            </a:extLst>
          </p:cNvPr>
          <p:cNvSpPr>
            <a:spLocks noGrp="1"/>
          </p:cNvSpPr>
          <p:nvPr>
            <p:ph idx="1"/>
          </p:nvPr>
        </p:nvSpPr>
        <p:spPr>
          <a:xfrm>
            <a:off x="838200" y="1615206"/>
            <a:ext cx="10823532" cy="3958876"/>
          </a:xfrm>
        </p:spPr>
        <p:txBody>
          <a:bodyPr>
            <a:normAutofit fontScale="92500" lnSpcReduction="20000"/>
          </a:bodyPr>
          <a:lstStyle/>
          <a:p>
            <a:r>
              <a:rPr lang="es-ES" sz="4000" b="0" i="0" u="none" strike="noStrike" baseline="0" dirty="0">
                <a:solidFill>
                  <a:srgbClr val="000000"/>
                </a:solidFill>
                <a:latin typeface="Arial" panose="020B0604020202020204" pitchFamily="34" charset="0"/>
              </a:rPr>
              <a:t>Para conocer y gestionar los resultados de una empresa es necesario utilizar y guiarse por una serie de indicadores, tanto cuantitativos como cualitativos, muchos de ellos se interrelacionan para lo cual se requiere realizar cálculos, comparaciones contra lo planificado y periodos anteriores, confeccionar tablas y gráficos para su análisis periódico y simular tendencias y comportamiento futuro de estos. </a:t>
            </a:r>
            <a:endParaRPr lang="es-MX" sz="5400" dirty="0"/>
          </a:p>
        </p:txBody>
      </p:sp>
    </p:spTree>
    <p:extLst>
      <p:ext uri="{BB962C8B-B14F-4D97-AF65-F5344CB8AC3E}">
        <p14:creationId xmlns:p14="http://schemas.microsoft.com/office/powerpoint/2010/main" val="133294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838200" y="365125"/>
            <a:ext cx="10515600" cy="712113"/>
          </a:xfrm>
        </p:spPr>
        <p:txBody>
          <a:bodyPr/>
          <a:lstStyle/>
          <a:p>
            <a:r>
              <a:rPr lang="es-MX" sz="4400" b="1" i="0" u="none" strike="noStrike" baseline="0" dirty="0">
                <a:solidFill>
                  <a:srgbClr val="000000"/>
                </a:solidFill>
                <a:latin typeface="Arial" panose="020B0604020202020204" pitchFamily="34" charset="0"/>
              </a:rPr>
              <a:t>PROBLEMA A RESOLVER </a:t>
            </a:r>
            <a:endParaRPr lang="es-MX" dirty="0"/>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488515" y="951977"/>
            <a:ext cx="11348581" cy="5787025"/>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a:p>
            <a:r>
              <a:rPr lang="es-ES" sz="3900" b="0" i="0" u="none" strike="noStrike" baseline="0" dirty="0">
                <a:solidFill>
                  <a:srgbClr val="000000"/>
                </a:solidFill>
                <a:latin typeface="Arial" panose="020B0604020202020204" pitchFamily="34" charset="0"/>
              </a:rPr>
              <a:t>Movitel no cuenta con un sistema automatizado y este proceso se hace engorroso, requiere de mucho tiempo para recopilar, organizar los datos, realizar los cálculos y analizar los resultados, utilizándolos tanto en la toma de decisiones económicas, productivas y financieras, como para elaborar las diferentes en las informaciones estadísticas establecidas o que se solicitan o para ser utilizados en el pago de salarios y utilidades. </a:t>
            </a:r>
          </a:p>
          <a:p>
            <a:r>
              <a:rPr lang="es-ES" sz="3900" b="0" i="0" u="none" strike="noStrike" baseline="0" dirty="0">
                <a:solidFill>
                  <a:srgbClr val="000000"/>
                </a:solidFill>
                <a:latin typeface="Arial" panose="020B0604020202020204" pitchFamily="34" charset="0"/>
              </a:rPr>
              <a:t>Además, ocurre con frecuencia que se deben repetir los cálculos y actualizar los análisis y resultados por variaciones en los indicadores de origen, nuevas estimaciones, corrección de errores, simulaciones o predicciones de períodos futuros. </a:t>
            </a:r>
            <a:endParaRPr lang="es-MX" sz="5200" dirty="0"/>
          </a:p>
        </p:txBody>
      </p:sp>
    </p:spTree>
    <p:extLst>
      <p:ext uri="{BB962C8B-B14F-4D97-AF65-F5344CB8AC3E}">
        <p14:creationId xmlns:p14="http://schemas.microsoft.com/office/powerpoint/2010/main" val="32281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838200" y="365125"/>
            <a:ext cx="10515600" cy="712113"/>
          </a:xfrm>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OBJETIVO</a:t>
            </a:r>
            <a:r>
              <a:rPr lang="es-MX" sz="3600" b="1" i="0" u="none" strike="noStrike" baseline="0" dirty="0">
                <a:solidFill>
                  <a:srgbClr val="000000"/>
                </a:solidFill>
                <a:latin typeface="Arial" panose="020B0604020202020204" pitchFamily="34" charset="0"/>
              </a:rPr>
              <a:t> </a:t>
            </a:r>
            <a:r>
              <a:rPr lang="es-MX" sz="4900" b="1" i="0" u="none" strike="noStrike" baseline="0" dirty="0">
                <a:solidFill>
                  <a:srgbClr val="000000"/>
                </a:solidFill>
                <a:latin typeface="Arial" panose="020B0604020202020204" pitchFamily="34" charset="0"/>
              </a:rPr>
              <a:t>GENERAL</a:t>
            </a:r>
            <a:r>
              <a:rPr lang="es-MX" sz="3600" b="1" i="0" u="none" strike="noStrike" baseline="0" dirty="0">
                <a:solidFill>
                  <a:srgbClr val="FFFFFF"/>
                </a:solidFill>
                <a:latin typeface="Verdana" panose="020B0604030504040204" pitchFamily="34" charset="0"/>
              </a:rPr>
              <a:t>NCIALES </a:t>
            </a: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26301" y="1077238"/>
            <a:ext cx="11110587" cy="531103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a:p>
            <a:r>
              <a:rPr lang="es-ES" sz="3600" b="0" i="0" u="none" strike="noStrike" baseline="0" dirty="0">
                <a:solidFill>
                  <a:srgbClr val="000000"/>
                </a:solidFill>
                <a:latin typeface="Arial" panose="020B0604020202020204" pitchFamily="34" charset="0"/>
              </a:rPr>
              <a:t>Introducir en el Sistema de Gestión de MoviTel una herramienta que sirva a la dirección de la empresa para conocer de forma sencilla y sin cálculos manuales si se está cumpliendo lo establecido en el plan anual, además de permitirle ser proactivo y estimar los cierres en meses posteriores, facilitando la mejor toma de decisiones, la planificación, los pagos de salarios, la distribución de utilidades y el diseño de estrategias efectivas y planes de medidas que contribuyan a lograr los objetivos y metas fijados por la organización. </a:t>
            </a:r>
            <a:endParaRPr lang="es-MX" sz="7200" dirty="0"/>
          </a:p>
        </p:txBody>
      </p:sp>
    </p:spTree>
    <p:extLst>
      <p:ext uri="{BB962C8B-B14F-4D97-AF65-F5344CB8AC3E}">
        <p14:creationId xmlns:p14="http://schemas.microsoft.com/office/powerpoint/2010/main" val="87817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838200" y="365125"/>
            <a:ext cx="10515600" cy="712113"/>
          </a:xfrm>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dirty="0">
                <a:solidFill>
                  <a:srgbClr val="000000"/>
                </a:solidFill>
                <a:latin typeface="Arial" panose="020B0604020202020204" pitchFamily="34" charset="0"/>
              </a:rPr>
              <a:t>PARTES INTERESADAS</a:t>
            </a:r>
            <a:r>
              <a:rPr lang="es-MX" sz="3600" b="1" i="0" u="none" strike="noStrike" baseline="0" dirty="0">
                <a:solidFill>
                  <a:srgbClr val="FFFFFF"/>
                </a:solidFill>
                <a:latin typeface="Verdana" panose="020B0604030504040204" pitchFamily="34" charset="0"/>
              </a:rPr>
              <a:t>NCIALES </a:t>
            </a: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26301" y="1077238"/>
            <a:ext cx="11110587" cy="5311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a:p>
            <a:r>
              <a:rPr lang="es-ES" sz="4000" b="0" i="0" u="none" strike="noStrike" baseline="0" dirty="0">
                <a:solidFill>
                  <a:srgbClr val="000000"/>
                </a:solidFill>
                <a:latin typeface="Arial" panose="020B0604020202020204" pitchFamily="34" charset="0"/>
              </a:rPr>
              <a:t>Director General,</a:t>
            </a:r>
          </a:p>
          <a:p>
            <a:r>
              <a:rPr lang="es-ES" sz="4000" b="0" i="0" u="none" strike="noStrike" baseline="0" dirty="0">
                <a:solidFill>
                  <a:srgbClr val="000000"/>
                </a:solidFill>
                <a:latin typeface="Arial" panose="020B0604020202020204" pitchFamily="34" charset="0"/>
              </a:rPr>
              <a:t>Directores de la estructura, </a:t>
            </a:r>
          </a:p>
          <a:p>
            <a:r>
              <a:rPr lang="es-ES" sz="4000" b="0" i="0" u="none" strike="noStrike" baseline="0" dirty="0">
                <a:solidFill>
                  <a:srgbClr val="000000"/>
                </a:solidFill>
                <a:latin typeface="Arial" panose="020B0604020202020204" pitchFamily="34" charset="0"/>
              </a:rPr>
              <a:t>Especialistas de las direcciones de Contabilidad y Finanzas y Capital Humano,</a:t>
            </a:r>
          </a:p>
          <a:p>
            <a:r>
              <a:rPr lang="es-ES" sz="4000" b="0" i="0" u="none" strike="noStrike" baseline="0" dirty="0">
                <a:solidFill>
                  <a:srgbClr val="000000"/>
                </a:solidFill>
                <a:latin typeface="Arial" panose="020B0604020202020204" pitchFamily="34" charset="0"/>
              </a:rPr>
              <a:t>Especialistas de las Direcciones Territoriales,</a:t>
            </a:r>
          </a:p>
          <a:p>
            <a:r>
              <a:rPr lang="es-ES" sz="4000" dirty="0">
                <a:solidFill>
                  <a:srgbClr val="000000"/>
                </a:solidFill>
                <a:latin typeface="Arial" panose="020B0604020202020204" pitchFamily="34" charset="0"/>
              </a:rPr>
              <a:t>Miembros del sindicato,</a:t>
            </a:r>
          </a:p>
          <a:p>
            <a:r>
              <a:rPr lang="es-ES" sz="4000" b="0" i="0" u="none" strike="noStrike" baseline="0" dirty="0">
                <a:solidFill>
                  <a:srgbClr val="000000"/>
                </a:solidFill>
                <a:latin typeface="Arial" panose="020B0604020202020204" pitchFamily="34" charset="0"/>
              </a:rPr>
              <a:t>Auditores </a:t>
            </a:r>
            <a:endParaRPr lang="es-MX" sz="16600" dirty="0"/>
          </a:p>
        </p:txBody>
      </p:sp>
    </p:spTree>
    <p:extLst>
      <p:ext uri="{BB962C8B-B14F-4D97-AF65-F5344CB8AC3E}">
        <p14:creationId xmlns:p14="http://schemas.microsoft.com/office/powerpoint/2010/main" val="1482129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0" y="0"/>
            <a:ext cx="12192000" cy="712113"/>
          </a:xfrm>
          <a:solidFill>
            <a:schemeClr val="accent2"/>
          </a:solidFill>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DESARROLLO </a:t>
            </a: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01247" y="1571943"/>
            <a:ext cx="11110587" cy="5311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p:txBody>
      </p:sp>
      <p:sp>
        <p:nvSpPr>
          <p:cNvPr id="6" name="CuadroTexto 5">
            <a:extLst>
              <a:ext uri="{FF2B5EF4-FFF2-40B4-BE49-F238E27FC236}">
                <a16:creationId xmlns:a16="http://schemas.microsoft.com/office/drawing/2014/main" id="{D298734E-1CF7-B538-0FDC-2CBC31EF4F05}"/>
              </a:ext>
            </a:extLst>
          </p:cNvPr>
          <p:cNvSpPr txBox="1"/>
          <p:nvPr/>
        </p:nvSpPr>
        <p:spPr>
          <a:xfrm>
            <a:off x="157620" y="1693830"/>
            <a:ext cx="11622066" cy="5016758"/>
          </a:xfrm>
          <a:prstGeom prst="rect">
            <a:avLst/>
          </a:prstGeom>
          <a:noFill/>
        </p:spPr>
        <p:txBody>
          <a:bodyPr wrap="square" rtlCol="0">
            <a:spAutoFit/>
          </a:bodyPr>
          <a:lstStyle/>
          <a:p>
            <a:r>
              <a:rPr lang="es-ES" sz="3200" b="0" i="0" u="none" strike="noStrike" baseline="0" dirty="0">
                <a:solidFill>
                  <a:srgbClr val="000000"/>
                </a:solidFill>
                <a:latin typeface="Arial" panose="020B0604020202020204" pitchFamily="34" charset="0"/>
              </a:rPr>
              <a:t>En 1992 los Doctores norteamericanos David Norton y Robert Kaplan exponen una forma nueva de gerenciar a las empresas bajo una metodología de alineamiento estratégico que le denominó </a:t>
            </a:r>
            <a:r>
              <a:rPr lang="es-ES" sz="3200" b="1" i="0" u="none" strike="noStrike" baseline="0" dirty="0" err="1">
                <a:solidFill>
                  <a:srgbClr val="000000"/>
                </a:solidFill>
                <a:latin typeface="Arial" panose="020B0604020202020204" pitchFamily="34" charset="0"/>
              </a:rPr>
              <a:t>Balanced</a:t>
            </a:r>
            <a:r>
              <a:rPr lang="es-ES" sz="3200" b="1" i="0" u="none" strike="noStrike" baseline="0" dirty="0">
                <a:solidFill>
                  <a:srgbClr val="000000"/>
                </a:solidFill>
                <a:latin typeface="Arial" panose="020B0604020202020204" pitchFamily="34" charset="0"/>
              </a:rPr>
              <a:t> </a:t>
            </a:r>
            <a:r>
              <a:rPr lang="es-ES" sz="3200" b="1" i="0" u="none" strike="noStrike" baseline="0" dirty="0" err="1">
                <a:solidFill>
                  <a:srgbClr val="000000"/>
                </a:solidFill>
                <a:latin typeface="Arial" panose="020B0604020202020204" pitchFamily="34" charset="0"/>
              </a:rPr>
              <a:t>Scorecard</a:t>
            </a:r>
            <a:r>
              <a:rPr lang="es-ES" sz="3200" b="1" i="0" u="none" strike="noStrike" baseline="0" dirty="0">
                <a:solidFill>
                  <a:srgbClr val="000000"/>
                </a:solidFill>
                <a:latin typeface="Arial" panose="020B0604020202020204" pitchFamily="34" charset="0"/>
              </a:rPr>
              <a:t> (BSC).</a:t>
            </a:r>
            <a:r>
              <a:rPr lang="es-ES" sz="3200" b="0" i="0" u="none" strike="noStrike" baseline="0" dirty="0">
                <a:solidFill>
                  <a:srgbClr val="000000"/>
                </a:solidFill>
                <a:latin typeface="Arial" panose="020B0604020202020204" pitchFamily="34" charset="0"/>
              </a:rPr>
              <a:t> Divisaron un sistema balanceado, un conjunto de mediciones claves que proveían a la gerencia de una </a:t>
            </a:r>
            <a:r>
              <a:rPr lang="es-ES" sz="3200" b="1" i="0" u="none" strike="noStrike" baseline="0" dirty="0">
                <a:solidFill>
                  <a:srgbClr val="000000"/>
                </a:solidFill>
                <a:latin typeface="Arial" panose="020B0604020202020204" pitchFamily="34" charset="0"/>
              </a:rPr>
              <a:t>visión rápida, pero comprensiva del desempeño de todo el negocio.</a:t>
            </a:r>
          </a:p>
          <a:p>
            <a:r>
              <a:rPr lang="es-ES" sz="3200" b="0" i="0" u="none" strike="noStrike" baseline="0" dirty="0">
                <a:solidFill>
                  <a:srgbClr val="000000"/>
                </a:solidFill>
                <a:latin typeface="Arial" panose="020B0604020202020204" pitchFamily="34" charset="0"/>
              </a:rPr>
              <a:t>Estructuralmente Kaplan y Norton identifican en el CMI dos elementos básicos: el Mapa Estratégico y el CMI, este último también conocido por Tablero de Control.</a:t>
            </a:r>
            <a:endParaRPr lang="es-MX" sz="5400" dirty="0"/>
          </a:p>
        </p:txBody>
      </p:sp>
      <p:sp>
        <p:nvSpPr>
          <p:cNvPr id="9" name="CuadroTexto 8">
            <a:extLst>
              <a:ext uri="{FF2B5EF4-FFF2-40B4-BE49-F238E27FC236}">
                <a16:creationId xmlns:a16="http://schemas.microsoft.com/office/drawing/2014/main" id="{40820A52-E33D-5476-D6C7-F908691344C4}"/>
              </a:ext>
            </a:extLst>
          </p:cNvPr>
          <p:cNvSpPr txBox="1"/>
          <p:nvPr/>
        </p:nvSpPr>
        <p:spPr>
          <a:xfrm>
            <a:off x="4208746" y="913598"/>
            <a:ext cx="3056093" cy="584775"/>
          </a:xfrm>
          <a:prstGeom prst="rect">
            <a:avLst/>
          </a:prstGeom>
          <a:noFill/>
        </p:spPr>
        <p:txBody>
          <a:bodyPr wrap="none" rtlCol="0">
            <a:spAutoFit/>
          </a:bodyPr>
          <a:lstStyle/>
          <a:p>
            <a:r>
              <a:rPr lang="es-ES" sz="3200" dirty="0">
                <a:solidFill>
                  <a:srgbClr val="FF0000"/>
                </a:solidFill>
              </a:rPr>
              <a:t>MARCO TEÓRICO</a:t>
            </a:r>
            <a:endParaRPr lang="es-MX" sz="3200" dirty="0">
              <a:solidFill>
                <a:srgbClr val="FF0000"/>
              </a:solidFill>
            </a:endParaRPr>
          </a:p>
        </p:txBody>
      </p:sp>
      <p:pic>
        <p:nvPicPr>
          <p:cNvPr id="3" name="Imagen 2">
            <a:extLst>
              <a:ext uri="{FF2B5EF4-FFF2-40B4-BE49-F238E27FC236}">
                <a16:creationId xmlns:a16="http://schemas.microsoft.com/office/drawing/2014/main" id="{028B1E24-BB78-7DD6-F670-4B1C7588A873}"/>
              </a:ext>
            </a:extLst>
          </p:cNvPr>
          <p:cNvPicPr>
            <a:picLocks noChangeAspect="1"/>
          </p:cNvPicPr>
          <p:nvPr/>
        </p:nvPicPr>
        <p:blipFill>
          <a:blip r:embed="rId2"/>
          <a:stretch>
            <a:fillRect/>
          </a:stretch>
        </p:blipFill>
        <p:spPr>
          <a:xfrm>
            <a:off x="10789920" y="169682"/>
            <a:ext cx="1244460" cy="1554027"/>
          </a:xfrm>
          <a:prstGeom prst="rect">
            <a:avLst/>
          </a:prstGeom>
        </p:spPr>
      </p:pic>
    </p:spTree>
    <p:extLst>
      <p:ext uri="{BB962C8B-B14F-4D97-AF65-F5344CB8AC3E}">
        <p14:creationId xmlns:p14="http://schemas.microsoft.com/office/powerpoint/2010/main" val="2450559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1" y="4122"/>
            <a:ext cx="12192001" cy="712113"/>
          </a:xfrm>
          <a:solidFill>
            <a:schemeClr val="accent2"/>
          </a:solidFill>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DESARROLLO </a:t>
            </a: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01247" y="1571943"/>
            <a:ext cx="11110587" cy="5311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p:txBody>
      </p:sp>
      <p:sp>
        <p:nvSpPr>
          <p:cNvPr id="6" name="CuadroTexto 5">
            <a:extLst>
              <a:ext uri="{FF2B5EF4-FFF2-40B4-BE49-F238E27FC236}">
                <a16:creationId xmlns:a16="http://schemas.microsoft.com/office/drawing/2014/main" id="{D298734E-1CF7-B538-0FDC-2CBC31EF4F05}"/>
              </a:ext>
            </a:extLst>
          </p:cNvPr>
          <p:cNvSpPr txBox="1"/>
          <p:nvPr/>
        </p:nvSpPr>
        <p:spPr>
          <a:xfrm>
            <a:off x="265135" y="1534134"/>
            <a:ext cx="9295682" cy="5047536"/>
          </a:xfrm>
          <a:prstGeom prst="rect">
            <a:avLst/>
          </a:prstGeom>
          <a:noFill/>
        </p:spPr>
        <p:txBody>
          <a:bodyPr wrap="square" rtlCol="0">
            <a:spAutoFit/>
          </a:bodyPr>
          <a:lstStyle/>
          <a:p>
            <a:pPr>
              <a:spcBef>
                <a:spcPts val="600"/>
              </a:spcBef>
              <a:spcAft>
                <a:spcPts val="600"/>
              </a:spcAft>
            </a:pPr>
            <a:r>
              <a:rPr lang="es-ES" sz="3200" b="0" i="0" u="none" strike="noStrike" baseline="0" dirty="0">
                <a:solidFill>
                  <a:srgbClr val="000000"/>
                </a:solidFill>
                <a:latin typeface="Arial" panose="020B0604020202020204" pitchFamily="34" charset="0"/>
              </a:rPr>
              <a:t>1</a:t>
            </a:r>
            <a:r>
              <a:rPr lang="es-ES" sz="2800" b="0" i="0" u="none" strike="noStrike" baseline="0" dirty="0">
                <a:solidFill>
                  <a:srgbClr val="000000"/>
                </a:solidFill>
                <a:latin typeface="Arial" panose="020B0604020202020204" pitchFamily="34" charset="0"/>
              </a:rPr>
              <a:t>. Teniendo como referencia estos tableros de control y la Maqueta de indicadores del Plan anual que emplea el Grupo Empresarial de la Informática y las Comunicaciones (GEIC), es que se diseña el CMI Movitel.</a:t>
            </a:r>
          </a:p>
          <a:p>
            <a:pPr>
              <a:spcBef>
                <a:spcPts val="600"/>
              </a:spcBef>
              <a:spcAft>
                <a:spcPts val="600"/>
              </a:spcAft>
            </a:pPr>
            <a:r>
              <a:rPr lang="es-ES" sz="2800" b="0" i="0" u="none" strike="noStrike" baseline="0" dirty="0">
                <a:solidFill>
                  <a:srgbClr val="000000"/>
                </a:solidFill>
                <a:latin typeface="Arial" panose="020B0604020202020204" pitchFamily="34" charset="0"/>
              </a:rPr>
              <a:t>2. La Maqueta, soportada en Microsoft Excel, es del dominio de sus principales usuarios y contiene la desagregación y las bases de cálculos de la mayoría de los indicadores que emplea y se le miden a la organización. Estos deben coincidir con los registros contables y balances que son la fuente de sus datos</a:t>
            </a:r>
            <a:r>
              <a:rPr lang="es-ES" sz="1600" b="0" i="0" u="none" strike="noStrike" baseline="0" dirty="0">
                <a:solidFill>
                  <a:srgbClr val="000000"/>
                </a:solidFill>
                <a:latin typeface="Arial" panose="020B0604020202020204" pitchFamily="34" charset="0"/>
              </a:rPr>
              <a:t>.</a:t>
            </a:r>
            <a:endParaRPr lang="es-MX" sz="7200" dirty="0"/>
          </a:p>
        </p:txBody>
      </p:sp>
      <p:sp>
        <p:nvSpPr>
          <p:cNvPr id="9" name="CuadroTexto 8">
            <a:extLst>
              <a:ext uri="{FF2B5EF4-FFF2-40B4-BE49-F238E27FC236}">
                <a16:creationId xmlns:a16="http://schemas.microsoft.com/office/drawing/2014/main" id="{40820A52-E33D-5476-D6C7-F908691344C4}"/>
              </a:ext>
            </a:extLst>
          </p:cNvPr>
          <p:cNvSpPr txBox="1"/>
          <p:nvPr/>
        </p:nvSpPr>
        <p:spPr>
          <a:xfrm>
            <a:off x="4208746" y="913598"/>
            <a:ext cx="2760884" cy="584775"/>
          </a:xfrm>
          <a:prstGeom prst="rect">
            <a:avLst/>
          </a:prstGeom>
          <a:noFill/>
        </p:spPr>
        <p:txBody>
          <a:bodyPr wrap="none" rtlCol="0">
            <a:spAutoFit/>
          </a:bodyPr>
          <a:lstStyle/>
          <a:p>
            <a:r>
              <a:rPr lang="es-ES" sz="3200" dirty="0">
                <a:solidFill>
                  <a:srgbClr val="FF0000"/>
                </a:solidFill>
              </a:rPr>
              <a:t>METODOLOGÍA</a:t>
            </a:r>
            <a:endParaRPr lang="es-MX" sz="3200" dirty="0">
              <a:solidFill>
                <a:srgbClr val="FF0000"/>
              </a:solidFill>
            </a:endParaRPr>
          </a:p>
        </p:txBody>
      </p:sp>
    </p:spTree>
    <p:extLst>
      <p:ext uri="{BB962C8B-B14F-4D97-AF65-F5344CB8AC3E}">
        <p14:creationId xmlns:p14="http://schemas.microsoft.com/office/powerpoint/2010/main" val="2736240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0" y="0"/>
            <a:ext cx="12192000" cy="712113"/>
          </a:xfrm>
          <a:solidFill>
            <a:schemeClr val="accent2"/>
          </a:solidFill>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DESARROLLO </a:t>
            </a: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01247" y="1571943"/>
            <a:ext cx="11110587" cy="5311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p:txBody>
      </p:sp>
      <p:sp>
        <p:nvSpPr>
          <p:cNvPr id="6" name="CuadroTexto 5">
            <a:extLst>
              <a:ext uri="{FF2B5EF4-FFF2-40B4-BE49-F238E27FC236}">
                <a16:creationId xmlns:a16="http://schemas.microsoft.com/office/drawing/2014/main" id="{D298734E-1CF7-B538-0FDC-2CBC31EF4F05}"/>
              </a:ext>
            </a:extLst>
          </p:cNvPr>
          <p:cNvSpPr txBox="1"/>
          <p:nvPr/>
        </p:nvSpPr>
        <p:spPr>
          <a:xfrm>
            <a:off x="325674" y="1922420"/>
            <a:ext cx="11661731" cy="4832092"/>
          </a:xfrm>
          <a:prstGeom prst="rect">
            <a:avLst/>
          </a:prstGeom>
          <a:noFill/>
        </p:spPr>
        <p:txBody>
          <a:bodyPr wrap="square" rtlCol="0">
            <a:spAutoFit/>
          </a:bodyPr>
          <a:lstStyle/>
          <a:p>
            <a:r>
              <a:rPr lang="es-ES" sz="2800" b="0" i="0" u="none" strike="noStrike" baseline="0" dirty="0">
                <a:solidFill>
                  <a:srgbClr val="000000"/>
                </a:solidFill>
                <a:latin typeface="Arial" panose="020B0604020202020204" pitchFamily="34" charset="0"/>
              </a:rPr>
              <a:t>3. En una hoja aparecerá la </a:t>
            </a:r>
            <a:r>
              <a:rPr lang="es-ES" sz="2800" b="1" i="0" u="none" strike="noStrike" baseline="0" dirty="0">
                <a:solidFill>
                  <a:srgbClr val="000000"/>
                </a:solidFill>
                <a:latin typeface="Arial" panose="020B0604020202020204" pitchFamily="34" charset="0"/>
              </a:rPr>
              <a:t>Maqueta Plan</a:t>
            </a:r>
            <a:r>
              <a:rPr lang="es-ES" sz="2800" b="0" i="0" u="none" strike="noStrike" baseline="0" dirty="0">
                <a:solidFill>
                  <a:srgbClr val="000000"/>
                </a:solidFill>
                <a:latin typeface="Arial" panose="020B0604020202020204" pitchFamily="34" charset="0"/>
              </a:rPr>
              <a:t>, tal y como la aprobó el GEIC, desagregada por meses y trimestres, al cual se le adiciona una hoja: </a:t>
            </a:r>
            <a:r>
              <a:rPr lang="es-ES" sz="2800" b="1" i="0" u="none" strike="noStrike" baseline="0" dirty="0">
                <a:solidFill>
                  <a:srgbClr val="000000"/>
                </a:solidFill>
                <a:latin typeface="Arial" panose="020B0604020202020204" pitchFamily="34" charset="0"/>
              </a:rPr>
              <a:t>Maqueta Real </a:t>
            </a:r>
            <a:r>
              <a:rPr lang="es-ES" sz="2800" b="0" i="0" u="none" strike="noStrike" baseline="0" dirty="0">
                <a:solidFill>
                  <a:srgbClr val="000000"/>
                </a:solidFill>
                <a:latin typeface="Arial" panose="020B0604020202020204" pitchFamily="34" charset="0"/>
              </a:rPr>
              <a:t>como copia de igual estructura para ir registrando los resultados mensuales. La otra hoja del libro será el </a:t>
            </a:r>
            <a:r>
              <a:rPr lang="es-ES" sz="2800" b="1" i="0" u="none" strike="noStrike" baseline="0" dirty="0">
                <a:solidFill>
                  <a:srgbClr val="000000"/>
                </a:solidFill>
                <a:latin typeface="Arial" panose="020B0604020202020204" pitchFamily="34" charset="0"/>
              </a:rPr>
              <a:t>CMI</a:t>
            </a:r>
            <a:r>
              <a:rPr lang="es-ES" sz="2800" b="0" i="0" u="none" strike="noStrike" baseline="0" dirty="0">
                <a:solidFill>
                  <a:srgbClr val="000000"/>
                </a:solidFill>
                <a:latin typeface="Arial" panose="020B0604020202020204" pitchFamily="34" charset="0"/>
              </a:rPr>
              <a:t>, que, para facilitar el análisis del comportamiento de los indicadores, organiza y agrupa en tablas las cuantías de los indicadores claves de las maquetas en su etapa plan, real y período anterior, calcula las variaciones, señala si hay o no mejoras y resalta las celdas con colores rojo, verde o amarillo si el comportamiento del indicador es negativo, positivo o está al 100% de cumplimiento. Es totalmente automática, toma los datos de las maquetas. </a:t>
            </a:r>
            <a:endParaRPr lang="es-MX" sz="11500" dirty="0"/>
          </a:p>
        </p:txBody>
      </p:sp>
      <p:sp>
        <p:nvSpPr>
          <p:cNvPr id="9" name="CuadroTexto 8">
            <a:extLst>
              <a:ext uri="{FF2B5EF4-FFF2-40B4-BE49-F238E27FC236}">
                <a16:creationId xmlns:a16="http://schemas.microsoft.com/office/drawing/2014/main" id="{40820A52-E33D-5476-D6C7-F908691344C4}"/>
              </a:ext>
            </a:extLst>
          </p:cNvPr>
          <p:cNvSpPr txBox="1"/>
          <p:nvPr/>
        </p:nvSpPr>
        <p:spPr>
          <a:xfrm>
            <a:off x="4208746" y="913598"/>
            <a:ext cx="2760884" cy="584775"/>
          </a:xfrm>
          <a:prstGeom prst="rect">
            <a:avLst/>
          </a:prstGeom>
          <a:noFill/>
        </p:spPr>
        <p:txBody>
          <a:bodyPr wrap="none" rtlCol="0">
            <a:spAutoFit/>
          </a:bodyPr>
          <a:lstStyle/>
          <a:p>
            <a:r>
              <a:rPr lang="es-ES" sz="3200" dirty="0">
                <a:solidFill>
                  <a:srgbClr val="FF0000"/>
                </a:solidFill>
              </a:rPr>
              <a:t>METODOLOGÍA</a:t>
            </a:r>
            <a:endParaRPr lang="es-MX" sz="3200" dirty="0">
              <a:solidFill>
                <a:srgbClr val="FF0000"/>
              </a:solidFill>
            </a:endParaRPr>
          </a:p>
        </p:txBody>
      </p:sp>
    </p:spTree>
    <p:extLst>
      <p:ext uri="{BB962C8B-B14F-4D97-AF65-F5344CB8AC3E}">
        <p14:creationId xmlns:p14="http://schemas.microsoft.com/office/powerpoint/2010/main" val="1021213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001B5-A82D-F4FB-D97D-5508CADE9770}"/>
              </a:ext>
            </a:extLst>
          </p:cNvPr>
          <p:cNvSpPr>
            <a:spLocks noGrp="1"/>
          </p:cNvSpPr>
          <p:nvPr>
            <p:ph type="title"/>
          </p:nvPr>
        </p:nvSpPr>
        <p:spPr>
          <a:xfrm>
            <a:off x="0" y="0"/>
            <a:ext cx="12192000" cy="712113"/>
          </a:xfrm>
          <a:solidFill>
            <a:schemeClr val="accent2"/>
          </a:solidFill>
        </p:spPr>
        <p:txBody>
          <a:bodyPr>
            <a:normAutofit fontScale="90000"/>
          </a:bodyPr>
          <a:lstStyle/>
          <a:p>
            <a:pPr algn="l"/>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r>
              <a:rPr lang="es-MX" sz="4900" b="1" i="0" u="none" strike="noStrike" baseline="0" dirty="0">
                <a:solidFill>
                  <a:srgbClr val="000000"/>
                </a:solidFill>
                <a:latin typeface="Arial" panose="020B0604020202020204" pitchFamily="34" charset="0"/>
              </a:rPr>
              <a:t>DESARROLLO </a:t>
            </a:r>
            <a:r>
              <a:rPr lang="es-MX" sz="1800" b="0" i="0" u="none" strike="noStrike" baseline="0" dirty="0">
                <a:solidFill>
                  <a:srgbClr val="000000"/>
                </a:solidFill>
                <a:latin typeface="Arial" panose="020B0604020202020204" pitchFamily="34" charset="0"/>
              </a:rPr>
              <a:t/>
            </a:r>
            <a:br>
              <a:rPr lang="es-MX" sz="1800" b="0" i="0" u="none" strike="noStrike" baseline="0" dirty="0">
                <a:solidFill>
                  <a:srgbClr val="000000"/>
                </a:solidFill>
                <a:latin typeface="Arial" panose="020B0604020202020204" pitchFamily="34" charset="0"/>
              </a:rPr>
            </a:br>
            <a:endParaRPr lang="es-MX" sz="1800" b="0" i="0" u="none" strike="noStrike" baseline="0" dirty="0">
              <a:solidFill>
                <a:srgbClr val="FFFFFF"/>
              </a:solidFill>
              <a:latin typeface="Verdana" panose="020B0604030504040204" pitchFamily="34" charset="0"/>
            </a:endParaRPr>
          </a:p>
        </p:txBody>
      </p:sp>
      <p:sp>
        <p:nvSpPr>
          <p:cNvPr id="4" name="Marcador de contenido 2">
            <a:extLst>
              <a:ext uri="{FF2B5EF4-FFF2-40B4-BE49-F238E27FC236}">
                <a16:creationId xmlns:a16="http://schemas.microsoft.com/office/drawing/2014/main" id="{F8BA4C48-876B-0180-0421-44E376BA1B60}"/>
              </a:ext>
            </a:extLst>
          </p:cNvPr>
          <p:cNvSpPr txBox="1">
            <a:spLocks/>
          </p:cNvSpPr>
          <p:nvPr/>
        </p:nvSpPr>
        <p:spPr>
          <a:xfrm>
            <a:off x="601247" y="1571943"/>
            <a:ext cx="11110587" cy="5311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s-MX" sz="1800" b="0" i="0" u="none" strike="noStrike" baseline="0" dirty="0">
              <a:solidFill>
                <a:srgbClr val="000000"/>
              </a:solidFill>
              <a:latin typeface="Arial" panose="020B0604020202020204" pitchFamily="34" charset="0"/>
            </a:endParaRPr>
          </a:p>
        </p:txBody>
      </p:sp>
      <p:sp>
        <p:nvSpPr>
          <p:cNvPr id="9" name="CuadroTexto 8">
            <a:extLst>
              <a:ext uri="{FF2B5EF4-FFF2-40B4-BE49-F238E27FC236}">
                <a16:creationId xmlns:a16="http://schemas.microsoft.com/office/drawing/2014/main" id="{40820A52-E33D-5476-D6C7-F908691344C4}"/>
              </a:ext>
            </a:extLst>
          </p:cNvPr>
          <p:cNvSpPr txBox="1"/>
          <p:nvPr/>
        </p:nvSpPr>
        <p:spPr>
          <a:xfrm>
            <a:off x="4208746" y="913598"/>
            <a:ext cx="2760884" cy="584775"/>
          </a:xfrm>
          <a:prstGeom prst="rect">
            <a:avLst/>
          </a:prstGeom>
          <a:noFill/>
        </p:spPr>
        <p:txBody>
          <a:bodyPr wrap="none" rtlCol="0">
            <a:spAutoFit/>
          </a:bodyPr>
          <a:lstStyle/>
          <a:p>
            <a:r>
              <a:rPr lang="es-ES" sz="3200" dirty="0">
                <a:solidFill>
                  <a:srgbClr val="FF0000"/>
                </a:solidFill>
              </a:rPr>
              <a:t>METODOLOGÍA</a:t>
            </a:r>
            <a:endParaRPr lang="es-MX" sz="3200" dirty="0">
              <a:solidFill>
                <a:srgbClr val="FF0000"/>
              </a:solidFill>
            </a:endParaRPr>
          </a:p>
        </p:txBody>
      </p:sp>
      <p:sp>
        <p:nvSpPr>
          <p:cNvPr id="5" name="CuadroTexto 4">
            <a:extLst>
              <a:ext uri="{FF2B5EF4-FFF2-40B4-BE49-F238E27FC236}">
                <a16:creationId xmlns:a16="http://schemas.microsoft.com/office/drawing/2014/main" id="{BA300C7B-4358-1784-B8BD-7ED865504240}"/>
              </a:ext>
            </a:extLst>
          </p:cNvPr>
          <p:cNvSpPr txBox="1"/>
          <p:nvPr/>
        </p:nvSpPr>
        <p:spPr>
          <a:xfrm>
            <a:off x="388307" y="1453235"/>
            <a:ext cx="11448789" cy="4832092"/>
          </a:xfrm>
          <a:prstGeom prst="rect">
            <a:avLst/>
          </a:prstGeom>
          <a:noFill/>
        </p:spPr>
        <p:txBody>
          <a:bodyPr wrap="square">
            <a:spAutoFit/>
          </a:bodyPr>
          <a:lstStyle/>
          <a:p>
            <a:r>
              <a:rPr lang="es-ES" sz="2800" b="0" i="0" u="none" strike="noStrike" baseline="0" dirty="0">
                <a:solidFill>
                  <a:srgbClr val="000000"/>
                </a:solidFill>
                <a:latin typeface="Arial" panose="020B0604020202020204" pitchFamily="34" charset="0"/>
              </a:rPr>
              <a:t>4. A las maquetas se le añadieron columnas con sus fórmulas para tener acumulados, tanto en el plan, como en el real, también se le adicional otros indicadores para poder profundizar en el análisis las ventas por surtidos. Por lo que, después de incluir el Plan anual desagregado por meses, solo se trabajará con la periodicidad que se desee en la actualización de la Maqueta real, ya sea con datos reales como estimados para realizar proyecciones del período corriente como de períodos futuros dentro del año en curso y el CMI reflejará todos los resultados de manera más organizada, realizará análisis por factores de indicadores claves como el Valor Agregado Bruto y la Productividad del trabajo, las ventas por surtidos, utilidades. </a:t>
            </a:r>
            <a:endParaRPr lang="es-MX" sz="4000" dirty="0"/>
          </a:p>
        </p:txBody>
      </p:sp>
    </p:spTree>
    <p:extLst>
      <p:ext uri="{BB962C8B-B14F-4D97-AF65-F5344CB8AC3E}">
        <p14:creationId xmlns:p14="http://schemas.microsoft.com/office/powerpoint/2010/main" val="38725213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1326</Words>
  <Application>Microsoft Office PowerPoint</Application>
  <PresentationFormat>Panorámica</PresentationFormat>
  <Paragraphs>56</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Calibri Light</vt:lpstr>
      <vt:lpstr>Verdana</vt:lpstr>
      <vt:lpstr>Tema de Office</vt:lpstr>
      <vt:lpstr>  CUADRO DE MANDO INTEGRAL DE MOVITEL</vt:lpstr>
      <vt:lpstr> INTRODUCCIÓN  </vt:lpstr>
      <vt:lpstr>PROBLEMA A RESOLVER </vt:lpstr>
      <vt:lpstr> OBJETIVO GENERALNCIALES </vt:lpstr>
      <vt:lpstr> PARTES INTERESADASNCIALES </vt:lpstr>
      <vt:lpstr>  DESARROLLO  </vt:lpstr>
      <vt:lpstr>  DESARROLLO  </vt:lpstr>
      <vt:lpstr>  DESARROLLO  </vt:lpstr>
      <vt:lpstr>  DESARROLLO  </vt:lpstr>
      <vt:lpstr>Aspectos positivos que ofrece el CMI diseñado </vt:lpstr>
      <vt:lpstr>CONCLUSIONES</vt:lpstr>
      <vt:lpstr>CONCLUSIONES</vt:lpstr>
      <vt:lpstr>  CUADRO DE MANDO INTEGRAL DE MOVITEL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Nicolás Albelo Suárez</dc:creator>
  <cp:lastModifiedBy>Rosalba Rodriguez Perez</cp:lastModifiedBy>
  <cp:revision>16</cp:revision>
  <dcterms:created xsi:type="dcterms:W3CDTF">2024-07-29T19:46:11Z</dcterms:created>
  <dcterms:modified xsi:type="dcterms:W3CDTF">2024-10-31T14:52:27Z</dcterms:modified>
</cp:coreProperties>
</file>